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9" r:id="rId11"/>
    <p:sldId id="272" r:id="rId12"/>
    <p:sldId id="273" r:id="rId13"/>
    <p:sldId id="274" r:id="rId14"/>
    <p:sldId id="275" r:id="rId15"/>
    <p:sldId id="270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frontofficedicam@unime.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icam.unime.it/it/didattica/modulistica-didattica" TargetMode="External"/><Relationship Id="rId2" Type="http://schemas.openxmlformats.org/officeDocument/2006/relationships/hyperlink" Target="https://dicam.unime.it/it/didattica/calendari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ingue-letterature-straniere-tecniche-mediazione.cdl.unime.it/it/laurearsi/prova-finale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ingue-letterature-straniere-tecniche-mediazione.cdl.unime.it/it/laurearsi/prova-finale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ndstad.it/candidato/career-lab/mestieri-e-professioni/come-diventare-guida-turistica-tutto-su-requisiti-esame-e-patentino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lm-lingue-e-letterature-moderne.cdl.unime.it/i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stefana.squatrito@unime.it" TargetMode="External"/><Relationship Id="rId2" Type="http://schemas.openxmlformats.org/officeDocument/2006/relationships/hyperlink" Target="mailto:scarpa.marco@unime.i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monicamaria.savoca@unime.it" TargetMode="External"/><Relationship Id="rId2" Type="http://schemas.openxmlformats.org/officeDocument/2006/relationships/hyperlink" Target="mailto:rita.giuffrida@unime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riaserena.marchesi@unime.it" TargetMode="External"/><Relationship Id="rId5" Type="http://schemas.openxmlformats.org/officeDocument/2006/relationships/hyperlink" Target="https://lm-lingue-e-letterature-moderne.cdl.unime.it/it" TargetMode="External"/><Relationship Id="rId4" Type="http://schemas.openxmlformats.org/officeDocument/2006/relationships/hyperlink" Target="mailto:caterina.politano@unime.i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ngue-letterature-straniere-tecniche-mediazione.cdl.unime.it/it/il-corso" TargetMode="External"/><Relationship Id="rId2" Type="http://schemas.openxmlformats.org/officeDocument/2006/relationships/hyperlink" Target="https://lingue-letterature-straniere-tecniche-mediazione.cdl.unime.it/sites/cdl87/files/2025-09/3%20Lingue_L-11-L12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icam.unime.it/it/didattica/tirocin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tirocinidicam@unime.it" TargetMode="External"/><Relationship Id="rId2" Type="http://schemas.openxmlformats.org/officeDocument/2006/relationships/hyperlink" Target="https://view.officeapps.live.com/op/view.aspx?src=https%3A%2F%2Fdicam.unime.it%2Fsites%2Fdip12%2Ffiles%2F2025-10%2FDICAM%2520Progetto%2520Formativo%2520OTTOBRE%25202025.docx&amp;wdOrigin=BROWSELIN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irocini.dicam@unime.it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tirocini.dicam@unime.i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icam.unime.it/sites/dip12/files/2025-10/Linee%20guida%20%20tirocini%2025.10.2025_0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7FA7F3-094F-8076-6407-D4C8CEE2E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921565"/>
            <a:ext cx="7835716" cy="4823791"/>
          </a:xfrm>
        </p:spPr>
        <p:txBody>
          <a:bodyPr/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 err="1"/>
              <a:t>Incontro</a:t>
            </a:r>
            <a:r>
              <a:rPr lang="fr-FR" dirty="0"/>
              <a:t> di </a:t>
            </a:r>
            <a:r>
              <a:rPr lang="fr-FR" dirty="0" err="1"/>
              <a:t>orientamento</a:t>
            </a:r>
            <a:r>
              <a:rPr lang="fr-FR" dirty="0"/>
              <a:t> per il 3°anno</a:t>
            </a:r>
            <a:br>
              <a:rPr lang="fr-FR" dirty="0"/>
            </a:br>
            <a:br>
              <a:rPr lang="fr-FR" dirty="0"/>
            </a:b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Corso di Laurea in Lingue, Letterature Straniere e Tecniche</a:t>
            </a:r>
            <a:b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della Mediazione Linguistica</a:t>
            </a:r>
            <a:br>
              <a:rPr lang="fr-F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fr-FR" dirty="0"/>
              <a:t>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B731441-4E68-5407-4BDB-984B94DDB6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370" y="345227"/>
            <a:ext cx="12192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BB0D2B2-B066-2302-56C5-5480629A02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1040" y="112645"/>
            <a:ext cx="2538989" cy="1663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73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dirty="0"/>
              <a:t>b. L’</a:t>
            </a:r>
            <a:r>
              <a:rPr lang="fr-FR" sz="5400" dirty="0" err="1"/>
              <a:t>elaborato</a:t>
            </a:r>
            <a:r>
              <a:rPr lang="fr-FR" sz="5400" dirty="0"/>
              <a:t> finale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2424223"/>
            <a:ext cx="9037983" cy="4042838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/>
                </a:solidFill>
              </a:rPr>
              <a:t>A completamento del percorso e al fine di ottenere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il titolo di Dottore in Lingue, Letterature Straniere e Tecniche della Mediazione Linguistica</a:t>
            </a:r>
            <a:r>
              <a:rPr lang="it-IT" sz="2400" dirty="0">
                <a:solidFill>
                  <a:schemeClr val="tx1"/>
                </a:solidFill>
              </a:rPr>
              <a:t>, ogni studente dovrà procedere alla stesura di un </a:t>
            </a:r>
            <a:r>
              <a:rPr lang="it-IT" sz="2400" b="1" dirty="0">
                <a:solidFill>
                  <a:srgbClr val="92D050"/>
                </a:solidFill>
              </a:rPr>
              <a:t>elaborato finale </a:t>
            </a:r>
            <a:r>
              <a:rPr lang="it-IT" sz="2400" dirty="0">
                <a:solidFill>
                  <a:schemeClr val="tx1"/>
                </a:solidFill>
              </a:rPr>
              <a:t>o </a:t>
            </a:r>
            <a:r>
              <a:rPr lang="it-IT" sz="2400" b="1" dirty="0">
                <a:solidFill>
                  <a:srgbClr val="92D050"/>
                </a:solidFill>
              </a:rPr>
              <a:t>tesi di laurea </a:t>
            </a:r>
            <a:r>
              <a:rPr lang="it-IT" sz="2400" dirty="0">
                <a:solidFill>
                  <a:schemeClr val="tx1"/>
                </a:solidFill>
              </a:rPr>
              <a:t>da discutere oralmente davanti ad una commissione.</a:t>
            </a:r>
            <a:r>
              <a:rPr lang="it-IT" sz="2400" dirty="0">
                <a:solidFill>
                  <a:srgbClr val="92D050"/>
                </a:solidFill>
              </a:rPr>
              <a:t> </a:t>
            </a:r>
          </a:p>
          <a:p>
            <a:pPr marL="0" indent="0" algn="ctr">
              <a:buNone/>
            </a:pPr>
            <a:endParaRPr lang="it-IT" sz="2400" b="1" dirty="0">
              <a:solidFill>
                <a:srgbClr val="92D050"/>
              </a:solidFill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/>
                </a:solidFill>
              </a:rPr>
              <a:t>Prima di ogni cosa dovrà scegliere un relatore, ovvero un professore disposto a seguirlo nelle diverse tappe della redazione dell’elaborato.</a:t>
            </a:r>
          </a:p>
        </p:txBody>
      </p:sp>
    </p:spTree>
    <p:extLst>
      <p:ext uri="{BB962C8B-B14F-4D97-AF65-F5344CB8AC3E}">
        <p14:creationId xmlns:p14="http://schemas.microsoft.com/office/powerpoint/2010/main" val="3868636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0817"/>
            <a:ext cx="8771466" cy="60562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Dopo aver concordato con il relatore un argomento, lo studente potrà fare una richiesta ufficiale di assegnazione. Il modulo per la richiesta della tesi, compilato in ogni sua parte e controfirmato dal docente relatore, va inviato all’indirizzo mail: </a:t>
            </a:r>
          </a:p>
          <a:p>
            <a:pPr marL="0" indent="0">
              <a:buNone/>
            </a:pPr>
            <a:endParaRPr lang="it-IT" sz="2000" dirty="0"/>
          </a:p>
          <a:p>
            <a:pPr marL="0" indent="0" algn="ctr">
              <a:buNone/>
            </a:pPr>
            <a:r>
              <a:rPr lang="it-IT" sz="2800" dirty="0">
                <a:hlinkClick r:id="rId2"/>
              </a:rPr>
              <a:t>frontofficedicam@unime.it</a:t>
            </a:r>
            <a:r>
              <a:rPr lang="it-IT" sz="2800" dirty="0"/>
              <a:t> 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b="1" u="sng" dirty="0">
                <a:solidFill>
                  <a:srgbClr val="92D050"/>
                </a:solidFill>
              </a:rPr>
              <a:t>NB:</a:t>
            </a:r>
            <a:r>
              <a:rPr lang="it-IT" sz="2800" dirty="0"/>
              <a:t> l’argomento indicato sul modulo di richiesta e il titolo definitivo della tesi non sono la stessa cosa. Il titolo va scelto di concerto col relatore nel corso della stesura dell’elaborato.</a:t>
            </a:r>
          </a:p>
        </p:txBody>
      </p:sp>
    </p:spTree>
    <p:extLst>
      <p:ext uri="{BB962C8B-B14F-4D97-AF65-F5344CB8AC3E}">
        <p14:creationId xmlns:p14="http://schemas.microsoft.com/office/powerpoint/2010/main" val="1390730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0817"/>
            <a:ext cx="8838806" cy="60562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000" dirty="0"/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 consegna di tale modulo dovrà avvenire </a:t>
            </a:r>
            <a:r>
              <a:rPr kumimoji="0" lang="it-IT" sz="2400" b="1" i="0" u="sng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almeno 3 mesi prima </a:t>
            </a:r>
            <a:r>
              <a:rPr kumimoji="0" lang="it-IT" sz="2400" b="1" i="0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della data di inizio della prima sessione di laurea utile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Le scadenze da seguire vengono comunque riportate nell’apposita sezione del </a:t>
            </a:r>
            <a:r>
              <a:rPr lang="it-IT" sz="2400" dirty="0">
                <a:solidFill>
                  <a:prstClr val="white">
                    <a:lumMod val="75000"/>
                    <a:lumOff val="25000"/>
                  </a:prstClr>
                </a:solidFill>
                <a:latin typeface="Trebuchet MS" panose="020B0603020202020204"/>
              </a:rPr>
              <a:t>sito internet istituzionale del Dipartimento: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1600" dirty="0">
              <a:solidFill>
                <a:srgbClr val="92D050"/>
              </a:solidFill>
              <a:latin typeface="Trebuchet MS" panose="020B060302020202020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https://dicam.unime.it/it/didattica/calendari</a:t>
            </a:r>
            <a:r>
              <a:rPr kumimoji="0" lang="it-IT" sz="240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La modulistica necessaria si trova, invece, al link:</a:t>
            </a:r>
          </a:p>
          <a:p>
            <a:pPr marL="0" indent="0">
              <a:buNone/>
            </a:pPr>
            <a:endParaRPr lang="it-IT" sz="1600" dirty="0"/>
          </a:p>
          <a:p>
            <a:pPr marL="0" indent="0" algn="ctr">
              <a:buNone/>
            </a:pPr>
            <a:r>
              <a:rPr lang="it-IT" sz="2400" dirty="0">
                <a:hlinkClick r:id="rId3"/>
              </a:rPr>
              <a:t>https://dicam.unime.it/it/didattica/modulistica-didattica</a:t>
            </a: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2323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0817"/>
            <a:ext cx="8838806" cy="6056244"/>
          </a:xfrm>
        </p:spPr>
        <p:txBody>
          <a:bodyPr>
            <a:normAutofit fontScale="85000" lnSpcReduction="10000"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r>
              <a:rPr lang="it-IT" sz="2600" b="1" dirty="0">
                <a:solidFill>
                  <a:srgbClr val="92D050"/>
                </a:solidFill>
                <a:latin typeface="Trebuchet MS" panose="020B0603020202020204"/>
              </a:rPr>
              <a:t>L’esame di laurea: in cosa consiste?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  <a:lumOff val="25000"/>
                </a:prst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Nel calendario pubblicato per ogni sessione di laurea, i candidati potranno trovare informazioni utili, quali i componenti della commissione, in un numero non inferiore a sette, e </a:t>
            </a:r>
            <a:r>
              <a:rPr lang="it-IT" sz="2400" u="sng" dirty="0">
                <a:solidFill>
                  <a:srgbClr val="92D050"/>
                </a:solidFill>
              </a:rPr>
              <a:t>la data prevista per l’</a:t>
            </a:r>
            <a:r>
              <a:rPr lang="it-IT" sz="2400" b="1" u="sng" dirty="0">
                <a:solidFill>
                  <a:srgbClr val="92D050"/>
                </a:solidFill>
              </a:rPr>
              <a:t>esame di laurea</a:t>
            </a:r>
            <a:r>
              <a:rPr lang="it-IT" sz="2400" dirty="0"/>
              <a:t>. </a:t>
            </a:r>
          </a:p>
          <a:p>
            <a:pPr marL="0" indent="0">
              <a:buNone/>
            </a:pPr>
            <a:endParaRPr lang="it-IT" sz="1700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Questo consiste in una breve introduzione da parte del relatore, cui seguirà una discussione da parte del </a:t>
            </a:r>
            <a:r>
              <a:rPr lang="it-IT" sz="2400" dirty="0">
                <a:solidFill>
                  <a:schemeClr val="tx1"/>
                </a:solidFill>
              </a:rPr>
              <a:t>candidato condotta parzialmente </a:t>
            </a:r>
            <a:r>
              <a:rPr lang="it-IT" sz="2400" b="1" u="sng" dirty="0">
                <a:solidFill>
                  <a:srgbClr val="92D050"/>
                </a:solidFill>
              </a:rPr>
              <a:t>in una delle due lingue scelte </a:t>
            </a:r>
            <a:r>
              <a:rPr lang="it-IT" sz="2400" dirty="0"/>
              <a:t>nel proprio percorso di studi. Nell’ottica della dematerializzazione dei processi amministrativi, a  partire dalla Sessione Straordinaria di Laurea dell’A.A. 2018/19 (Marzo 2020) e dalla Prima Sessione dell’A.A. 2019/20, il CIAM, in collaborazione con la Direzione Servizi Didattici, ha attivato la presentazione della Domanda online di Conseguimento Titolo, modificando l’iter precedente.</a:t>
            </a:r>
          </a:p>
          <a:p>
            <a:pPr marL="0" indent="0">
              <a:buNone/>
            </a:pPr>
            <a:endParaRPr lang="it-IT" sz="1700" dirty="0"/>
          </a:p>
          <a:p>
            <a:pPr marL="0" indent="0" algn="ctr">
              <a:buNone/>
            </a:pPr>
            <a:r>
              <a:rPr lang="it-IT" sz="2400" dirty="0"/>
              <a:t>Guida procedura conseguimento titolo online: </a:t>
            </a:r>
            <a:r>
              <a:rPr lang="it-IT" sz="2400" dirty="0">
                <a:hlinkClick r:id="rId2"/>
              </a:rPr>
              <a:t>https://lingue-letterature-straniere-tecniche-mediazione.cdl.unime.it/it/laurearsi/prova-finale</a:t>
            </a:r>
            <a:r>
              <a:rPr lang="it-IT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7844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62609"/>
            <a:ext cx="8838806" cy="5804451"/>
          </a:xfrm>
        </p:spPr>
        <p:txBody>
          <a:bodyPr>
            <a:normAutofit fontScale="77500" lnSpcReduction="20000"/>
          </a:bodyPr>
          <a:lstStyle/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Ø"/>
              <a:defRPr/>
            </a:pPr>
            <a:r>
              <a:rPr lang="it-IT" sz="2400" dirty="0"/>
              <a:t>Si ricorda che, ai fini del superamento della prova finale, è necessario conseguire il </a:t>
            </a:r>
            <a:r>
              <a:rPr lang="it-IT" sz="2400" b="1" dirty="0">
                <a:solidFill>
                  <a:srgbClr val="92D050"/>
                </a:solidFill>
              </a:rPr>
              <a:t>punteggio minimo di 66/110</a:t>
            </a:r>
            <a:r>
              <a:rPr lang="it-IT" sz="2400" dirty="0"/>
              <a:t>. Il punteggio massimo è di </a:t>
            </a:r>
            <a:r>
              <a:rPr lang="it-IT" sz="2400" b="1" dirty="0">
                <a:solidFill>
                  <a:srgbClr val="92D050"/>
                </a:solidFill>
              </a:rPr>
              <a:t>110/110 con eventuale attribuzione della lode</a:t>
            </a:r>
            <a:r>
              <a:rPr lang="it-IT" sz="2400" dirty="0"/>
              <a:t>. Questa viene richiesta dal docente relatore ed è attribuita solo se la Commissione è unanime.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endParaRPr lang="it-IT" sz="2400" dirty="0"/>
          </a:p>
          <a:p>
            <a:pPr lvl="0" algn="just">
              <a:buClr>
                <a:srgbClr val="90C226"/>
              </a:buClr>
              <a:buFont typeface="Wingdings" panose="05000000000000000000" pitchFamily="2" charset="2"/>
              <a:buChar char="Ø"/>
              <a:defRPr/>
            </a:pPr>
            <a:r>
              <a:rPr lang="it-IT" sz="2400" b="1" dirty="0">
                <a:solidFill>
                  <a:srgbClr val="92D050"/>
                </a:solidFill>
              </a:rPr>
              <a:t>Il voto di partenza </a:t>
            </a:r>
            <a:r>
              <a:rPr lang="it-IT" sz="2400" dirty="0"/>
              <a:t>(pre-discussione di laurea), si calcola sulla base della media ponderata dei voti di tutti gli esami sostenuti. A questo si aggiunge un voto curriculare composto da un massimo di 4 punti, che possono essere assegnati adottando i seguenti criteri: Mobilità internazionale con acquisizione di CFU; Conclusione degli studi in corso; Acquisizione di almeno due lodi nelle materie di base e caratterizzanti; Tirocini formativi e di orientamento presso aziende o enti di ricerca. Al punteggio così ottenuto si sommerà il punteggio relativo alla tesi di laurea e alla sua discussione (punteggio che va fino a un massimo di </a:t>
            </a:r>
            <a:r>
              <a:rPr lang="it-IT" sz="2400" b="1" u="sng" dirty="0">
                <a:solidFill>
                  <a:schemeClr val="accent1"/>
                </a:solidFill>
              </a:rPr>
              <a:t>7 punti</a:t>
            </a:r>
            <a:r>
              <a:rPr lang="it-IT" sz="2400" dirty="0"/>
              <a:t>).</a:t>
            </a:r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endParaRPr lang="it-IT" sz="2400" dirty="0"/>
          </a:p>
          <a:p>
            <a:pPr marR="0" lvl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lang="it-IT" sz="2400" dirty="0"/>
              <a:t>Il Regolamento completo con i requisiti per l’accesso alla prova finale e il suo svolgimento è reperibile al sito: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1600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r>
              <a:rPr lang="it-IT" sz="2400" dirty="0">
                <a:hlinkClick r:id="rId2"/>
              </a:rPr>
              <a:t>https://lingue-letterature-straniere-tecniche-mediazione.cdl.unime.it/it/laurearsi/prova-finale</a:t>
            </a:r>
            <a:r>
              <a:rPr lang="it-IT" sz="2400" dirty="0"/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2400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88504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0344"/>
          </a:xfrm>
        </p:spPr>
        <p:txBody>
          <a:bodyPr>
            <a:normAutofit/>
          </a:bodyPr>
          <a:lstStyle/>
          <a:p>
            <a:pPr algn="ctr"/>
            <a:r>
              <a:rPr lang="fr-FR" sz="5400" dirty="0"/>
              <a:t>II. </a:t>
            </a:r>
            <a:r>
              <a:rPr lang="fr-FR" sz="5400" dirty="0" err="1"/>
              <a:t>Sbocchi</a:t>
            </a:r>
            <a:r>
              <a:rPr lang="fr-FR" sz="5400" dirty="0"/>
              <a:t> </a:t>
            </a:r>
            <a:r>
              <a:rPr lang="fr-FR" sz="5400" dirty="0" err="1"/>
              <a:t>occupazionali</a:t>
            </a:r>
            <a:r>
              <a:rPr lang="fr-FR" sz="5400" dirty="0"/>
              <a:t>…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2222205"/>
            <a:ext cx="9037983" cy="4369981"/>
          </a:xfrm>
        </p:spPr>
        <p:txBody>
          <a:bodyPr>
            <a:normAutofit fontScale="92500" lnSpcReduction="2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/>
              <a:t>Mediatore linguistico e culturale</a:t>
            </a:r>
            <a:br>
              <a:rPr lang="it-IT" sz="2400" dirty="0"/>
            </a:br>
            <a:r>
              <a:rPr lang="it-IT" sz="2400" dirty="0"/>
              <a:t>Operare nell'ambito della produzione e dei servizi di mediazione interlinguistica.</a:t>
            </a:r>
          </a:p>
          <a:p>
            <a:pPr marL="0" indent="0" algn="ctr">
              <a:buNone/>
            </a:pPr>
            <a:endParaRPr lang="it-IT" sz="16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/>
              <a:t>Esperto della traduzione e dei servizi di mediazione.</a:t>
            </a:r>
            <a:br>
              <a:rPr lang="it-IT" sz="2400" dirty="0"/>
            </a:br>
            <a:r>
              <a:rPr lang="it-IT" sz="2400" dirty="0"/>
              <a:t>Tradurre e interpretare testi in lingua straniera; interagire in contesti multiculturali; identificare e trasmettere contenuti specialistici e settoriali.</a:t>
            </a:r>
          </a:p>
          <a:p>
            <a:pPr marL="0" indent="0" algn="ctr">
              <a:buNone/>
            </a:pPr>
            <a:endParaRPr lang="it-IT" sz="21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schemeClr val="tx1"/>
                </a:solidFill>
              </a:rPr>
              <a:t>Guida turistica. La laurea triennale permette di accedere al patentino previsto dall’UE per l’esercizio della professione: </a:t>
            </a:r>
            <a:r>
              <a:rPr lang="it-IT" sz="2400" dirty="0">
                <a:solidFill>
                  <a:srgbClr val="92D050"/>
                </a:solidFill>
                <a:hlinkClick r:id="rId2"/>
              </a:rPr>
              <a:t>https://www.randstad.it/candidato/career-lab/mestieri-e-professioni/come-diventare-guida-turistica-tutto-su-requisiti-esame-e-patentino/</a:t>
            </a:r>
            <a:r>
              <a:rPr lang="it-IT" sz="2400" dirty="0">
                <a:solidFill>
                  <a:srgbClr val="92D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52135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70344"/>
          </a:xfrm>
        </p:spPr>
        <p:txBody>
          <a:bodyPr>
            <a:normAutofit fontScale="90000"/>
          </a:bodyPr>
          <a:lstStyle/>
          <a:p>
            <a:pPr algn="ctr"/>
            <a:r>
              <a:rPr lang="fr-FR" sz="5400" dirty="0"/>
              <a:t>… e </a:t>
            </a:r>
            <a:r>
              <a:rPr lang="fr-FR" sz="5400" dirty="0" err="1"/>
              <a:t>prosecuzione</a:t>
            </a:r>
            <a:r>
              <a:rPr lang="fr-FR" sz="5400" dirty="0"/>
              <a:t> di </a:t>
            </a:r>
            <a:r>
              <a:rPr lang="fr-FR" sz="5400" dirty="0" err="1"/>
              <a:t>carriera</a:t>
            </a:r>
            <a:endParaRPr lang="fr-FR" sz="5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843" y="2222205"/>
            <a:ext cx="9037983" cy="43699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16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/>
              <a:t>Il titolo permette di intraprendere percorsi di studio magistrali nei quali gli studenti amplieranno, approfondiranno e completeranno le conoscenze e competenze già acquisite.</a:t>
            </a:r>
          </a:p>
          <a:p>
            <a:pPr marL="0" indent="0" algn="ctr">
              <a:buNone/>
            </a:pPr>
            <a:r>
              <a:rPr lang="it-IT" sz="2400" dirty="0"/>
              <a:t>Per maggiori informazioni sul percorso di </a:t>
            </a:r>
            <a:r>
              <a:rPr lang="it-IT" sz="2400" b="1" dirty="0">
                <a:solidFill>
                  <a:srgbClr val="92D050"/>
                </a:solidFill>
              </a:rPr>
              <a:t>Laurea Magistrale </a:t>
            </a:r>
            <a:r>
              <a:rPr lang="it-IT" sz="2400" dirty="0"/>
              <a:t>offerto dal nostro Ateneo si veda il sito ufficiale: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>
                <a:hlinkClick r:id="rId2"/>
              </a:rPr>
              <a:t>Traduzione, Didattica e Relazioni culturali per le Lingue e le Letterature moderne</a:t>
            </a:r>
            <a:r>
              <a:rPr lang="it-IT" dirty="0"/>
              <a:t> </a:t>
            </a:r>
          </a:p>
          <a:p>
            <a:pPr marL="0" indent="0" algn="ctr">
              <a:buNone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50660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2852"/>
            <a:ext cx="8596668" cy="1070344"/>
          </a:xfrm>
        </p:spPr>
        <p:txBody>
          <a:bodyPr>
            <a:normAutofit/>
          </a:bodyPr>
          <a:lstStyle/>
          <a:p>
            <a:pPr algn="ctr"/>
            <a:r>
              <a:rPr lang="fr-FR" sz="5400" dirty="0"/>
              <a:t>III. </a:t>
            </a:r>
            <a:r>
              <a:rPr lang="fr-FR" sz="5400" dirty="0" err="1"/>
              <a:t>Contatti</a:t>
            </a:r>
            <a:r>
              <a:rPr lang="fr-FR" sz="5400" dirty="0"/>
              <a:t> </a:t>
            </a:r>
            <a:r>
              <a:rPr lang="fr-FR" sz="5400" dirty="0" err="1"/>
              <a:t>utili</a:t>
            </a:r>
            <a:endParaRPr lang="fr-FR" sz="5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77" y="1775791"/>
            <a:ext cx="8839798" cy="47368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Lo studente iscritto al Corso di Laurea in Lingue, Letterature Straniere e Tecniche della Mediazione Linguistica può fare affidamento, in caso di difficoltà, su una serie di docenti preposti al loro accompagnamento:</a:t>
            </a:r>
          </a:p>
          <a:p>
            <a:pPr marL="0" indent="0" algn="ctr">
              <a:buNone/>
            </a:pPr>
            <a:endParaRPr lang="it-IT" sz="2400" dirty="0">
              <a:solidFill>
                <a:prstClr val="white"/>
              </a:solidFill>
              <a:latin typeface="Trebuchet MS" panose="020B0603020202020204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>
                <a:solidFill>
                  <a:prstClr val="white"/>
                </a:solidFill>
                <a:latin typeface="Trebuchet MS" panose="020B0603020202020204"/>
              </a:rPr>
              <a:t>Il coordinatore del CdS: 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</a:rPr>
              <a:t>Prof. Marco Scarpa (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  <a:hlinkClick r:id="rId2"/>
              </a:rPr>
              <a:t>scarpa.marco@unime.it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</a:rPr>
              <a:t>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Il gruppo orientamento del 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CdS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coordinato dalla</a:t>
            </a:r>
            <a:r>
              <a:rPr lang="it-IT" sz="2400" dirty="0">
                <a:solidFill>
                  <a:prstClr val="white"/>
                </a:solidFill>
                <a:latin typeface="Trebuchet MS" panose="020B0603020202020204"/>
              </a:rPr>
              <a:t> 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</a:rPr>
              <a:t>Prof.ssa Stefana Squatrito (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  <a:hlinkClick r:id="rId3"/>
              </a:rPr>
              <a:t>stefana.squatrito@unime.it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10659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7943" y="460099"/>
            <a:ext cx="8736082" cy="6122504"/>
          </a:xfrm>
        </p:spPr>
        <p:txBody>
          <a:bodyPr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lang="it-IT" sz="2400" dirty="0">
                <a:latin typeface="+mj-lt"/>
              </a:rPr>
              <a:t>Per informazioni sui Tirocini, occorrerà rivolgersi al</a:t>
            </a:r>
            <a:r>
              <a:rPr lang="it-IT" sz="2400" dirty="0">
                <a:solidFill>
                  <a:prstClr val="white"/>
                </a:solidFill>
                <a:latin typeface="+mj-lt"/>
              </a:rPr>
              <a:t>l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o staff amministrativo di segreteria, alla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Dott.ssa Rita Giuffrida (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2"/>
              </a:rPr>
              <a:t>rita.giuffrida@unime.it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, e alla referente alla didattica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Prof.ssa Monica Savoca (</a:t>
            </a:r>
            <a:r>
              <a:rPr kumimoji="0" lang="it-IT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/>
              </a:rPr>
              <a:t>monicamaria.savoca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75000"/>
                    <a:lumOff val="25000"/>
                  </a:prstClr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3"/>
              </a:rPr>
              <a:t>@unime.it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endParaRPr lang="it-IT" sz="2400" dirty="0">
              <a:solidFill>
                <a:srgbClr val="92D050"/>
              </a:solidFill>
              <a:latin typeface="+mj-lt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Per questioni relative alla didattica, contattare la 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Dott.ssa Caterina Politano (</a:t>
            </a:r>
            <a:r>
              <a:rPr kumimoji="0" lang="it-IT" sz="24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n-ea"/>
                <a:cs typeface="+mn-cs"/>
                <a:hlinkClick r:id="rId4"/>
              </a:rPr>
              <a:t>caterina.politano@unime.it</a:t>
            </a:r>
            <a:r>
              <a:rPr lang="it-IT" sz="2400" dirty="0">
                <a:solidFill>
                  <a:srgbClr val="92D050"/>
                </a:solidFill>
                <a:latin typeface="+mj-lt"/>
              </a:rPr>
              <a:t>)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2400" dirty="0">
              <a:latin typeface="+mj-lt"/>
            </a:endParaRPr>
          </a:p>
          <a:p>
            <a:pPr>
              <a:buClr>
                <a:srgbClr val="90C226"/>
              </a:buClr>
              <a:buFont typeface="Wingdings" panose="05000000000000000000" pitchFamily="2" charset="2"/>
              <a:buChar char="Ø"/>
              <a:defRPr/>
            </a:pPr>
            <a:r>
              <a:rPr lang="it-IT" sz="2400" dirty="0">
                <a:latin typeface="+mj-lt"/>
              </a:rPr>
              <a:t>Per informazioni riguardanti il Corso di Laurea Magistrale in </a:t>
            </a:r>
            <a:r>
              <a:rPr lang="it-IT" sz="2400" dirty="0">
                <a:hlinkClick r:id="rId5"/>
              </a:rPr>
              <a:t>Traduzione, Didattica e Relazioni culturali per le Lingue e le Letterature moderne</a:t>
            </a:r>
            <a:r>
              <a:rPr lang="it-IT" sz="2400" dirty="0"/>
              <a:t> </a:t>
            </a:r>
            <a:r>
              <a:rPr lang="it-IT" sz="2400" dirty="0">
                <a:latin typeface="+mj-lt"/>
              </a:rPr>
              <a:t>(LM-37), lo studente potrà invece rivolgersi alla coordinatrice </a:t>
            </a:r>
            <a:r>
              <a:rPr lang="it-IT" sz="2400" dirty="0">
                <a:solidFill>
                  <a:srgbClr val="92D050"/>
                </a:solidFill>
                <a:latin typeface="Trebuchet MS" panose="020B0603020202020204"/>
              </a:rPr>
              <a:t>Prof.ssa Maria Serena Marchesi </a:t>
            </a:r>
            <a:r>
              <a:rPr lang="it-IT" sz="2400" dirty="0">
                <a:solidFill>
                  <a:srgbClr val="92D050"/>
                </a:solidFill>
                <a:latin typeface="+mj-lt"/>
              </a:rPr>
              <a:t>(</a:t>
            </a:r>
            <a:r>
              <a:rPr lang="it-IT" sz="2400" dirty="0">
                <a:solidFill>
                  <a:srgbClr val="92D050"/>
                </a:solidFill>
                <a:latin typeface="+mj-lt"/>
                <a:hlinkClick r:id="rId6"/>
              </a:rPr>
              <a:t>mariaserena.marchesi@unime.it</a:t>
            </a:r>
            <a:r>
              <a:rPr lang="fr-FR" sz="2400" dirty="0">
                <a:solidFill>
                  <a:srgbClr val="92D050"/>
                </a:solidFill>
                <a:latin typeface="+mj-lt"/>
              </a:rPr>
              <a:t>)</a:t>
            </a:r>
            <a:endParaRPr lang="it-IT" sz="2400" dirty="0">
              <a:solidFill>
                <a:srgbClr val="92D050"/>
              </a:solidFill>
              <a:latin typeface="+mj-lt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2400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None/>
              <a:tabLst/>
              <a:defRPr/>
            </a:pP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208350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dirty="0"/>
              <a:t>Come ne </a:t>
            </a:r>
            <a:r>
              <a:rPr lang="fr-FR" sz="5400" dirty="0" err="1"/>
              <a:t>esco</a:t>
            </a:r>
            <a:r>
              <a:rPr lang="fr-FR" sz="5400" dirty="0"/>
              <a:t> ?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C9E169EE-7716-67E6-DE87-C575DC2D31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2539" y="2451653"/>
            <a:ext cx="6387548" cy="345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38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dirty="0" err="1"/>
              <a:t>Alcune</a:t>
            </a:r>
            <a:r>
              <a:rPr lang="fr-FR" sz="5400" dirty="0"/>
              <a:t> </a:t>
            </a:r>
            <a:r>
              <a:rPr lang="fr-FR" sz="5400" dirty="0" err="1"/>
              <a:t>bussole</a:t>
            </a:r>
            <a:r>
              <a:rPr lang="fr-FR" sz="5400" dirty="0"/>
              <a:t>…</a:t>
            </a:r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26365"/>
            <a:ext cx="8596668" cy="4022036"/>
          </a:xfrm>
        </p:spPr>
        <p:txBody>
          <a:bodyPr>
            <a:normAutofit fontScale="92500" lnSpcReduction="2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fr-FR" sz="3200" dirty="0"/>
              <a:t>Il </a:t>
            </a:r>
            <a:r>
              <a:rPr lang="it-IT" sz="3200" dirty="0"/>
              <a:t>Corso di Laurea in Lingue, Letterature Straniere e Tecniche della Mediazione Linguistica dell’Università degli Studi di Messina, come tutti i corsi di laurea istituiti in Italia, si basa su un </a:t>
            </a:r>
            <a:r>
              <a:rPr lang="it-IT" sz="3200" b="1" dirty="0">
                <a:solidFill>
                  <a:srgbClr val="00B050"/>
                </a:solidFill>
                <a:hlinkClick r:id="rId2"/>
              </a:rPr>
              <a:t>REGOLAMENTO</a:t>
            </a:r>
            <a:r>
              <a:rPr lang="it-IT" sz="3200" dirty="0"/>
              <a:t> (</a:t>
            </a:r>
            <a:r>
              <a:rPr lang="it-IT" sz="3200" dirty="0">
                <a:hlinkClick r:id="rId3"/>
              </a:rPr>
              <a:t>Il corso | Lingue, Letterature Straniere e Tecniche della Mediazione Linguistica</a:t>
            </a:r>
            <a:r>
              <a:rPr lang="it-IT" sz="3200" dirty="0"/>
              <a:t>), sul raggiungimento di alcuni </a:t>
            </a:r>
            <a:r>
              <a:rPr lang="it-IT" sz="3200" b="1" dirty="0">
                <a:solidFill>
                  <a:srgbClr val="00B050"/>
                </a:solidFill>
              </a:rPr>
              <a:t>OBIETTIVI FORMATIVI </a:t>
            </a:r>
            <a:r>
              <a:rPr lang="it-IT" sz="3200" dirty="0"/>
              <a:t>e su una serie di </a:t>
            </a:r>
            <a:r>
              <a:rPr lang="it-IT" sz="3200" b="1" dirty="0">
                <a:solidFill>
                  <a:srgbClr val="00B050"/>
                </a:solidFill>
              </a:rPr>
              <a:t>SCADENZE</a:t>
            </a:r>
            <a:r>
              <a:rPr lang="it-IT" sz="3200" dirty="0"/>
              <a:t> all’interno delle quali è necessario sapersi orientare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29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dirty="0"/>
              <a:t>I. </a:t>
            </a:r>
            <a:r>
              <a:rPr lang="fr-FR" sz="5400" dirty="0" err="1"/>
              <a:t>Scadenze</a:t>
            </a:r>
            <a:r>
              <a:rPr lang="fr-FR" sz="5400" dirty="0"/>
              <a:t> e </a:t>
            </a:r>
            <a:r>
              <a:rPr lang="fr-FR" sz="5400" dirty="0" err="1"/>
              <a:t>procedure</a:t>
            </a:r>
            <a:endParaRPr lang="fr-FR" sz="5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57669"/>
            <a:ext cx="8596668" cy="3909391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fr-FR" sz="3200" b="1" u="sng" dirty="0" err="1">
                <a:solidFill>
                  <a:srgbClr val="00B050"/>
                </a:solidFill>
              </a:rPr>
              <a:t>Rispettare</a:t>
            </a:r>
            <a:r>
              <a:rPr lang="fr-FR" sz="3200" b="1" u="sng" dirty="0">
                <a:solidFill>
                  <a:srgbClr val="00B050"/>
                </a:solidFill>
              </a:rPr>
              <a:t> le </a:t>
            </a:r>
            <a:r>
              <a:rPr lang="fr-FR" sz="3200" b="1" u="sng" dirty="0" err="1">
                <a:solidFill>
                  <a:srgbClr val="00B050"/>
                </a:solidFill>
              </a:rPr>
              <a:t>scadenze</a:t>
            </a:r>
            <a:r>
              <a:rPr lang="fr-FR" sz="3200" b="1" u="sng" dirty="0">
                <a:solidFill>
                  <a:srgbClr val="00B050"/>
                </a:solidFill>
              </a:rPr>
              <a:t> e </a:t>
            </a:r>
            <a:r>
              <a:rPr lang="fr-FR" sz="3200" b="1" u="sng" dirty="0" err="1">
                <a:solidFill>
                  <a:srgbClr val="00B050"/>
                </a:solidFill>
              </a:rPr>
              <a:t>seguire</a:t>
            </a:r>
            <a:r>
              <a:rPr lang="fr-FR" sz="3200" b="1" u="sng" dirty="0">
                <a:solidFill>
                  <a:srgbClr val="00B050"/>
                </a:solidFill>
              </a:rPr>
              <a:t> </a:t>
            </a:r>
            <a:r>
              <a:rPr lang="fr-FR" sz="3200" b="1" u="sng" dirty="0" err="1">
                <a:solidFill>
                  <a:srgbClr val="00B050"/>
                </a:solidFill>
              </a:rPr>
              <a:t>correttamente</a:t>
            </a:r>
            <a:r>
              <a:rPr lang="fr-FR" sz="3200" b="1" u="sng" dirty="0">
                <a:solidFill>
                  <a:srgbClr val="00B050"/>
                </a:solidFill>
              </a:rPr>
              <a:t> le </a:t>
            </a:r>
            <a:r>
              <a:rPr lang="fr-FR" sz="3200" b="1" u="sng" dirty="0" err="1">
                <a:solidFill>
                  <a:srgbClr val="00B050"/>
                </a:solidFill>
              </a:rPr>
              <a:t>procedure</a:t>
            </a:r>
            <a:r>
              <a:rPr lang="fr-FR" sz="3200" dirty="0"/>
              <a:t> </a:t>
            </a:r>
            <a:r>
              <a:rPr lang="fr-FR" sz="3200" dirty="0" err="1"/>
              <a:t>stabilite</a:t>
            </a:r>
            <a:r>
              <a:rPr lang="fr-FR" sz="3200" dirty="0"/>
              <a:t> dal Corso di </a:t>
            </a:r>
            <a:r>
              <a:rPr lang="fr-FR" sz="3200" dirty="0" err="1"/>
              <a:t>Laurea</a:t>
            </a:r>
            <a:r>
              <a:rPr lang="fr-FR" sz="3200" dirty="0"/>
              <a:t> è il primo </a:t>
            </a:r>
            <a:r>
              <a:rPr lang="fr-FR" sz="3200" dirty="0" err="1"/>
              <a:t>passo</a:t>
            </a:r>
            <a:r>
              <a:rPr lang="fr-FR" sz="3200" dirty="0"/>
              <a:t> per </a:t>
            </a:r>
            <a:r>
              <a:rPr lang="fr-FR" sz="3200" dirty="0" err="1"/>
              <a:t>raggiungere</a:t>
            </a:r>
            <a:r>
              <a:rPr lang="fr-FR" sz="3200" dirty="0"/>
              <a:t> il </a:t>
            </a:r>
            <a:r>
              <a:rPr lang="fr-FR" sz="3200" dirty="0" err="1"/>
              <a:t>titolo</a:t>
            </a:r>
            <a:r>
              <a:rPr lang="fr-FR" sz="3200" dirty="0"/>
              <a:t> di </a:t>
            </a:r>
            <a:r>
              <a:rPr lang="fr-FR" sz="3200" dirty="0" err="1"/>
              <a:t>Dottore</a:t>
            </a:r>
            <a:r>
              <a:rPr lang="fr-FR" sz="3200" dirty="0"/>
              <a:t> in </a:t>
            </a:r>
            <a:r>
              <a:rPr lang="it-IT" sz="3200" dirty="0"/>
              <a:t>Lingue, Letterature Straniere e Tecniche della Mediazione Linguistica</a:t>
            </a:r>
            <a:r>
              <a:rPr lang="fr-FR" sz="3200" dirty="0"/>
              <a:t>, </a:t>
            </a:r>
            <a:r>
              <a:rPr lang="fr-FR" sz="3200" dirty="0" err="1"/>
              <a:t>nei</a:t>
            </a:r>
            <a:r>
              <a:rPr lang="fr-FR" sz="3200" dirty="0"/>
              <a:t> tempi </a:t>
            </a:r>
            <a:r>
              <a:rPr lang="fr-FR" sz="3200" dirty="0" err="1"/>
              <a:t>previsti</a:t>
            </a:r>
            <a:r>
              <a:rPr lang="fr-FR" sz="3200" dirty="0"/>
              <a:t> e senza </a:t>
            </a:r>
            <a:r>
              <a:rPr lang="fr-FR" sz="3200" dirty="0" err="1"/>
              <a:t>accumulare</a:t>
            </a:r>
            <a:r>
              <a:rPr lang="fr-FR" sz="3200" dirty="0"/>
              <a:t> </a:t>
            </a:r>
            <a:r>
              <a:rPr lang="fr-FR" sz="3200" dirty="0" err="1"/>
              <a:t>inutili</a:t>
            </a:r>
            <a:r>
              <a:rPr lang="fr-FR" sz="3200" dirty="0"/>
              <a:t> </a:t>
            </a:r>
            <a:r>
              <a:rPr lang="fr-FR" sz="3200" dirty="0" err="1"/>
              <a:t>ritardi</a:t>
            </a:r>
            <a:r>
              <a:rPr lang="fr-FR" sz="3200" dirty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8721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6DE72-E19B-C859-F294-94806C3B9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5400" dirty="0"/>
              <a:t>a. Il </a:t>
            </a:r>
            <a:r>
              <a:rPr lang="fr-FR" sz="5400" dirty="0" err="1"/>
              <a:t>tirocinio</a:t>
            </a:r>
            <a:endParaRPr lang="fr-FR" sz="5400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0"/>
            <a:ext cx="8596668" cy="4638261"/>
          </a:xfrm>
        </p:spPr>
        <p:txBody>
          <a:bodyPr>
            <a:normAutofit fontScale="925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/>
              <a:t>Il tirocinio è un’attività, prevista dal CdL, di </a:t>
            </a:r>
            <a:r>
              <a:rPr lang="it-IT" sz="2400" b="1" u="sng" dirty="0">
                <a:solidFill>
                  <a:srgbClr val="00B050"/>
                </a:solidFill>
              </a:rPr>
              <a:t>75 ore</a:t>
            </a:r>
            <a:r>
              <a:rPr lang="it-IT" sz="2400" dirty="0"/>
              <a:t>, che gli studenti possono svolgere presso amministrazioni pubbliche, biblioteche, agenzie turistiche, istituti scolastici di vario grado, enti e società private, italiane ed estere, con le quali l’Ateneo o il Dipartimento hanno stipulato una convenzione e che prevede, dopo il completo svolgimento, un rilascio di </a:t>
            </a:r>
            <a:r>
              <a:rPr lang="it-IT" sz="2400" b="1" u="sng" dirty="0">
                <a:solidFill>
                  <a:srgbClr val="00B050"/>
                </a:solidFill>
              </a:rPr>
              <a:t>3 CFU</a:t>
            </a:r>
            <a:r>
              <a:rPr lang="it-IT" sz="2400" dirty="0"/>
              <a:t>.</a:t>
            </a:r>
          </a:p>
          <a:p>
            <a:pPr marL="0" indent="0" algn="ctr">
              <a:buNone/>
            </a:pPr>
            <a:r>
              <a:rPr lang="it-IT" sz="2400" dirty="0">
                <a:solidFill>
                  <a:srgbClr val="00B050"/>
                </a:solidFill>
              </a:rPr>
              <a:t>NB:</a:t>
            </a:r>
            <a:r>
              <a:rPr lang="it-IT" sz="2400" dirty="0"/>
              <a:t> Servizio civile ed accordi specifici con l’Ateneo, come quello di TaoBuk, sono atti a conseguire crediti per il tirocinio.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400" dirty="0"/>
              <a:t>La modulistica e la lista delle aziende e degli enti convenzionati sia di Ateneo che di Dipartimento è reperibile alla pagina:</a:t>
            </a:r>
          </a:p>
          <a:p>
            <a:pPr marL="0" indent="0" algn="ctr">
              <a:buNone/>
            </a:pPr>
            <a:r>
              <a:rPr lang="it-IT" sz="2400" dirty="0">
                <a:hlinkClick r:id="rId2"/>
              </a:rPr>
              <a:t>Tirocini | Dipartimento di Civiltà Antiche e Moderne</a:t>
            </a:r>
            <a:endParaRPr lang="it-IT" sz="24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487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4792"/>
            <a:ext cx="8596668" cy="5882270"/>
          </a:xfrm>
        </p:spPr>
        <p:txBody>
          <a:bodyPr>
            <a:normAutofit fontScale="92500"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it-IT" sz="2800" dirty="0"/>
              <a:t>Lo studente può svolgere il tirocinio </a:t>
            </a:r>
            <a:r>
              <a:rPr lang="it-IT" sz="2800" b="1" dirty="0">
                <a:solidFill>
                  <a:srgbClr val="00B050"/>
                </a:solidFill>
              </a:rPr>
              <a:t>alla fine del II anno o al III anno</a:t>
            </a:r>
            <a:r>
              <a:rPr lang="it-IT" sz="2800" dirty="0"/>
              <a:t> </a:t>
            </a:r>
            <a:r>
              <a:rPr lang="it-IT" sz="2800" b="1" dirty="0">
                <a:solidFill>
                  <a:srgbClr val="00B050"/>
                </a:solidFill>
              </a:rPr>
              <a:t>solo dopo avere superato le prime due annualità (scritto e orale) di almeno una lingua</a:t>
            </a:r>
            <a:r>
              <a:rPr lang="it-IT" sz="2800" dirty="0"/>
              <a:t>.</a:t>
            </a:r>
          </a:p>
          <a:p>
            <a:pPr marL="0" indent="0" algn="ctr">
              <a:buNone/>
            </a:pPr>
            <a:endParaRPr lang="it-IT" sz="2800" dirty="0"/>
          </a:p>
          <a:p>
            <a:pPr algn="ctr">
              <a:buFont typeface="Wingdings" panose="05000000000000000000" pitchFamily="2" charset="2"/>
              <a:buChar char="Ø"/>
            </a:pPr>
            <a:r>
              <a:rPr lang="it-IT" sz="2800" dirty="0"/>
              <a:t>Il tirocinio deve essere svolto nelle date stabilite nel progetto formativo. Eventuali proroghe o anticipazioni devono essere comunicate tempestivamente. Al fine di avviare l’attività, lo studente, con l’apporto del coordinatore o dello staff amministrativo del Corso di Laurea (Dott.ssa Rita Giuffrida), deve innanzitutto </a:t>
            </a:r>
            <a:r>
              <a:rPr lang="it-IT" sz="2800" b="1" dirty="0">
                <a:solidFill>
                  <a:srgbClr val="00B050"/>
                </a:solidFill>
              </a:rPr>
              <a:t>individuare l’ente o l’azienda presso cui svolgere il tirocinio </a:t>
            </a:r>
          </a:p>
          <a:p>
            <a:pPr marL="0" indent="0" algn="ctr">
              <a:buNone/>
            </a:pPr>
            <a:r>
              <a:rPr lang="it-IT" sz="2800" b="1" dirty="0">
                <a:solidFill>
                  <a:srgbClr val="00B050"/>
                </a:solidFill>
              </a:rPr>
              <a:t>NB: </a:t>
            </a:r>
            <a:r>
              <a:rPr lang="it-IT" sz="2800" b="1" u="sng" dirty="0">
                <a:solidFill>
                  <a:srgbClr val="00B050"/>
                </a:solidFill>
              </a:rPr>
              <a:t>lo studente può anche, se lo desidera, stipulare una convenzione con un ente non presente tra quelli convenzionati</a:t>
            </a:r>
            <a:r>
              <a:rPr lang="it-IT" sz="2800" dirty="0"/>
              <a:t>.</a:t>
            </a:r>
            <a:endParaRPr lang="fr-FR" sz="2800" dirty="0"/>
          </a:p>
          <a:p>
            <a:pPr algn="ctr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87961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0817"/>
            <a:ext cx="8596668" cy="605624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it-IT" sz="4000" b="1" dirty="0">
                <a:solidFill>
                  <a:srgbClr val="00B050"/>
                </a:solidFill>
              </a:rPr>
              <a:t>FASE 1 – ATTIVAZIONE</a:t>
            </a:r>
          </a:p>
          <a:p>
            <a:pPr marL="0" indent="0" algn="ctr">
              <a:buNone/>
            </a:pPr>
            <a:endParaRPr lang="it-IT" sz="4000" b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Lo studente compila l’apposito modulo (</a:t>
            </a:r>
            <a:r>
              <a:rPr lang="it-IT" sz="2800" dirty="0">
                <a:hlinkClick r:id="rId2"/>
              </a:rPr>
              <a:t>DICAM Progetto Formativo OTTOBRE 2025.docx</a:t>
            </a:r>
            <a:r>
              <a:rPr lang="it-IT" sz="2800" dirty="0"/>
              <a:t>), completandolo con la propria firma e con quello del rappresentante dell’ente ospitante.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Lo studente invia il modulo, scansionato in formato pdf, a </a:t>
            </a:r>
            <a:r>
              <a:rPr lang="it-IT" sz="2800" dirty="0">
                <a:hlinkClick r:id="rId3"/>
              </a:rPr>
              <a:t>tirocini.dicam@unime.it</a:t>
            </a:r>
            <a:endParaRPr lang="it-IT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L’Ufficio Tirocini (Dott.ssa Rita Giuffrida) verifica la correttezza del modulo, lo vista e lo invia al coordinatore competente.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Il coordinatore o il referente del </a:t>
            </a:r>
            <a:r>
              <a:rPr lang="it-IT" sz="2800" dirty="0" err="1"/>
              <a:t>CdS</a:t>
            </a:r>
            <a:r>
              <a:rPr lang="it-IT" sz="2800" dirty="0"/>
              <a:t>, apposta la firma sul modulo, lo rispedisce all’Ufficio (</a:t>
            </a:r>
            <a:r>
              <a:rPr lang="it-IT" sz="2800" dirty="0">
                <a:hlinkClick r:id="rId4"/>
              </a:rPr>
              <a:t>tirocini.dicam@unime.it</a:t>
            </a:r>
            <a:r>
              <a:rPr lang="it-IT" sz="2800" dirty="0"/>
              <a:t>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L’ufficio trasmette la documentazione all’ufficio assicurazioni dell’Ateneo e comunica allo studente che può iniziare l’attività.</a:t>
            </a:r>
          </a:p>
          <a:p>
            <a:pPr algn="ctr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69259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10817"/>
            <a:ext cx="8771466" cy="60562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sz="4000" b="1" dirty="0">
                <a:solidFill>
                  <a:srgbClr val="00B050"/>
                </a:solidFill>
              </a:rPr>
              <a:t>FASE 2 – RICONOSCIMENTO CFU</a:t>
            </a:r>
          </a:p>
          <a:p>
            <a:pPr marL="0" indent="0" algn="ctr">
              <a:buNone/>
            </a:pPr>
            <a:endParaRPr lang="it-IT" sz="4000" b="1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Completata l’attività, lo studente invia richiesta di riconoscimento dei CFU (completa di attestazione rilasciata dall’Ente) a </a:t>
            </a:r>
            <a:r>
              <a:rPr lang="it-IT" sz="2800" dirty="0">
                <a:hlinkClick r:id="rId2"/>
              </a:rPr>
              <a:t>tirocini.dicam@unime.it</a:t>
            </a:r>
            <a:endParaRPr lang="it-IT" sz="2800" dirty="0"/>
          </a:p>
          <a:p>
            <a:pPr marL="0" indent="0">
              <a:buNone/>
            </a:pPr>
            <a:endParaRPr lang="it-IT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it-IT" sz="2800" dirty="0"/>
              <a:t>L’Ufficio, verificata la correttezza della documentazione, invia al coordinatore competente o al referente del cds una scheda riassuntiva con l’indicazione del nominativo dello studente tirocinante, del numero di matricola, dell’ente ospitante, del periodo di tirocinio e del monte ore certificato.</a:t>
            </a:r>
          </a:p>
          <a:p>
            <a:endParaRPr lang="it-IT" sz="2800" dirty="0"/>
          </a:p>
          <a:p>
            <a:pPr>
              <a:buFont typeface="Wingdings" panose="05000000000000000000" pitchFamily="2" charset="2"/>
              <a:buChar char="Ø"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50136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69877078-3C5D-3B0F-56C8-37B0BD952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27321"/>
            <a:ext cx="8771466" cy="58397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3600" b="1" dirty="0">
                <a:solidFill>
                  <a:schemeClr val="tx1"/>
                </a:solidFill>
              </a:rPr>
              <a:t>Per maggiori informazioni su scadenze e procedure relative al tirocinio, non esitare a consultare il regolamento del Corso di Laurea disponibile alla pagina:</a:t>
            </a:r>
          </a:p>
          <a:p>
            <a:pPr marL="0" indent="0" algn="ctr">
              <a:buNone/>
            </a:pPr>
            <a:endParaRPr lang="it-IT" sz="4000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it-IT" sz="3200" dirty="0">
                <a:hlinkClick r:id="rId2"/>
              </a:rPr>
              <a:t>Linee guida tirocini 25.10.2025_0.pdf</a:t>
            </a:r>
            <a:endParaRPr lang="it-IT" sz="40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it-IT" sz="2800" dirty="0"/>
          </a:p>
          <a:p>
            <a:pPr>
              <a:buFont typeface="Wingdings" panose="05000000000000000000" pitchFamily="2" charset="2"/>
              <a:buChar char="Ø"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91809791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3465</TotalTime>
  <Words>1549</Words>
  <Application>Microsoft Office PowerPoint</Application>
  <PresentationFormat>Widescreen</PresentationFormat>
  <Paragraphs>86</Paragraphs>
  <Slides>18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4" baseType="lpstr">
      <vt:lpstr>Arial</vt:lpstr>
      <vt:lpstr>Times New Roman</vt:lpstr>
      <vt:lpstr>Trebuchet MS</vt:lpstr>
      <vt:lpstr>Wingdings</vt:lpstr>
      <vt:lpstr>Wingdings 3</vt:lpstr>
      <vt:lpstr>Facette</vt:lpstr>
      <vt:lpstr>   Incontro di orientamento per il 3°anno  Corso di Laurea in Lingue, Letterature Straniere e Tecniche della Mediazione Linguistica  </vt:lpstr>
      <vt:lpstr>Come ne esco ?</vt:lpstr>
      <vt:lpstr>Alcune bussole…</vt:lpstr>
      <vt:lpstr>I. Scadenze e procedure</vt:lpstr>
      <vt:lpstr>a. Il tirocinio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b. L’elaborato finale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II. Sbocchi occupazionali…</vt:lpstr>
      <vt:lpstr>… e prosecuzione di carriera</vt:lpstr>
      <vt:lpstr>III. Contatti utili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Incontro di orientamento in uscita per il 3° anno  Corso di Laurea in Lingue, Letterature Straniere e Tecniche della Mediazione Linguistica</dc:title>
  <dc:creator>Pierino Gallo</dc:creator>
  <cp:lastModifiedBy>utilisateur</cp:lastModifiedBy>
  <cp:revision>21</cp:revision>
  <dcterms:created xsi:type="dcterms:W3CDTF">2023-04-13T07:34:09Z</dcterms:created>
  <dcterms:modified xsi:type="dcterms:W3CDTF">2026-01-11T19:03:40Z</dcterms:modified>
</cp:coreProperties>
</file>